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5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5D0DE-37D7-4AB1-8F8D-C50BBD3BF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2400" y="3120497"/>
            <a:ext cx="9144000" cy="2387600"/>
          </a:xfrm>
        </p:spPr>
        <p:txBody>
          <a:bodyPr/>
          <a:lstStyle/>
          <a:p>
            <a:r>
              <a:rPr lang="en-US" dirty="0"/>
              <a:t>Element HTML </a:t>
            </a:r>
            <a:endParaRPr lang="id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0AD6C8-2C83-4CA6-9C8A-135ADBDB6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532" y="5355168"/>
            <a:ext cx="8060267" cy="1655762"/>
          </a:xfrm>
        </p:spPr>
        <p:txBody>
          <a:bodyPr/>
          <a:lstStyle/>
          <a:p>
            <a:pPr algn="r"/>
            <a:r>
              <a:rPr lang="en-US" dirty="0"/>
              <a:t>Irvan Lewenusa</a:t>
            </a:r>
          </a:p>
          <a:p>
            <a:pPr algn="r"/>
            <a:r>
              <a:rPr lang="en-US" dirty="0"/>
              <a:t>www.belajar-it.web.id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84229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E332E-3737-42E3-B022-E45739491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Element pada HTML</a:t>
            </a:r>
            <a:endParaRPr lang="en-ID" dirty="0">
              <a:solidFill>
                <a:srgbClr val="FFFFFF"/>
              </a:solidFill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D65E6C7-0198-4714-871E-72BF9A9D9FFA}"/>
              </a:ext>
            </a:extLst>
          </p:cNvPr>
          <p:cNvSpPr/>
          <p:nvPr/>
        </p:nvSpPr>
        <p:spPr>
          <a:xfrm>
            <a:off x="5194300" y="549536"/>
            <a:ext cx="6513603" cy="1846040"/>
          </a:xfrm>
          <a:custGeom>
            <a:avLst/>
            <a:gdLst>
              <a:gd name="connsiteX0" fmla="*/ 0 w 6513603"/>
              <a:gd name="connsiteY0" fmla="*/ 307679 h 1846040"/>
              <a:gd name="connsiteX1" fmla="*/ 307679 w 6513603"/>
              <a:gd name="connsiteY1" fmla="*/ 0 h 1846040"/>
              <a:gd name="connsiteX2" fmla="*/ 6205924 w 6513603"/>
              <a:gd name="connsiteY2" fmla="*/ 0 h 1846040"/>
              <a:gd name="connsiteX3" fmla="*/ 6513603 w 6513603"/>
              <a:gd name="connsiteY3" fmla="*/ 307679 h 1846040"/>
              <a:gd name="connsiteX4" fmla="*/ 6513603 w 6513603"/>
              <a:gd name="connsiteY4" fmla="*/ 1538361 h 1846040"/>
              <a:gd name="connsiteX5" fmla="*/ 6205924 w 6513603"/>
              <a:gd name="connsiteY5" fmla="*/ 1846040 h 1846040"/>
              <a:gd name="connsiteX6" fmla="*/ 307679 w 6513603"/>
              <a:gd name="connsiteY6" fmla="*/ 1846040 h 1846040"/>
              <a:gd name="connsiteX7" fmla="*/ 0 w 6513603"/>
              <a:gd name="connsiteY7" fmla="*/ 1538361 h 1846040"/>
              <a:gd name="connsiteX8" fmla="*/ 0 w 6513603"/>
              <a:gd name="connsiteY8" fmla="*/ 307679 h 184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13603" h="1846040">
                <a:moveTo>
                  <a:pt x="0" y="307679"/>
                </a:moveTo>
                <a:cubicBezTo>
                  <a:pt x="0" y="137753"/>
                  <a:pt x="137753" y="0"/>
                  <a:pt x="307679" y="0"/>
                </a:cubicBezTo>
                <a:lnTo>
                  <a:pt x="6205924" y="0"/>
                </a:lnTo>
                <a:cubicBezTo>
                  <a:pt x="6375850" y="0"/>
                  <a:pt x="6513603" y="137753"/>
                  <a:pt x="6513603" y="307679"/>
                </a:cubicBezTo>
                <a:lnTo>
                  <a:pt x="6513603" y="1538361"/>
                </a:lnTo>
                <a:cubicBezTo>
                  <a:pt x="6513603" y="1708287"/>
                  <a:pt x="6375850" y="1846040"/>
                  <a:pt x="6205924" y="1846040"/>
                </a:cubicBezTo>
                <a:lnTo>
                  <a:pt x="307679" y="1846040"/>
                </a:lnTo>
                <a:cubicBezTo>
                  <a:pt x="137753" y="1846040"/>
                  <a:pt x="0" y="1708287"/>
                  <a:pt x="0" y="1538361"/>
                </a:cubicBezTo>
                <a:lnTo>
                  <a:pt x="0" y="30767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5846" tIns="215846" rIns="215846" bIns="215846" numCol="1" spcCol="1270" anchor="ctr" anchorCtr="0">
            <a:noAutofit/>
          </a:bodyPr>
          <a:lstStyle/>
          <a:p>
            <a:pPr marL="0" lvl="0" indent="0" algn="l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300" kern="1200" dirty="0" err="1"/>
              <a:t>Dokumen</a:t>
            </a:r>
            <a:r>
              <a:rPr lang="en-US" sz="3300" kern="1200" dirty="0"/>
              <a:t> HTML </a:t>
            </a:r>
            <a:r>
              <a:rPr lang="en-US" sz="3300" kern="1200" dirty="0" err="1"/>
              <a:t>disusun</a:t>
            </a:r>
            <a:r>
              <a:rPr lang="en-US" sz="3300" kern="1200" dirty="0"/>
              <a:t> oleh </a:t>
            </a:r>
            <a:r>
              <a:rPr lang="en-US" sz="3300" kern="1200" dirty="0" err="1"/>
              <a:t>elemen</a:t>
            </a:r>
            <a:r>
              <a:rPr lang="en-US" sz="3300" kern="1200" dirty="0"/>
              <a:t> – </a:t>
            </a:r>
            <a:r>
              <a:rPr lang="en-US" sz="3300" kern="1200" dirty="0" err="1"/>
              <a:t>elemen</a:t>
            </a:r>
            <a:r>
              <a:rPr lang="en-US" sz="3300" kern="1200" dirty="0"/>
              <a:t>.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5078000-7E76-44C5-998D-3CC764CDC058}"/>
              </a:ext>
            </a:extLst>
          </p:cNvPr>
          <p:cNvSpPr/>
          <p:nvPr/>
        </p:nvSpPr>
        <p:spPr>
          <a:xfrm>
            <a:off x="5194300" y="2490616"/>
            <a:ext cx="6513603" cy="1846040"/>
          </a:xfrm>
          <a:custGeom>
            <a:avLst/>
            <a:gdLst>
              <a:gd name="connsiteX0" fmla="*/ 0 w 6513603"/>
              <a:gd name="connsiteY0" fmla="*/ 307679 h 1846040"/>
              <a:gd name="connsiteX1" fmla="*/ 307679 w 6513603"/>
              <a:gd name="connsiteY1" fmla="*/ 0 h 1846040"/>
              <a:gd name="connsiteX2" fmla="*/ 6205924 w 6513603"/>
              <a:gd name="connsiteY2" fmla="*/ 0 h 1846040"/>
              <a:gd name="connsiteX3" fmla="*/ 6513603 w 6513603"/>
              <a:gd name="connsiteY3" fmla="*/ 307679 h 1846040"/>
              <a:gd name="connsiteX4" fmla="*/ 6513603 w 6513603"/>
              <a:gd name="connsiteY4" fmla="*/ 1538361 h 1846040"/>
              <a:gd name="connsiteX5" fmla="*/ 6205924 w 6513603"/>
              <a:gd name="connsiteY5" fmla="*/ 1846040 h 1846040"/>
              <a:gd name="connsiteX6" fmla="*/ 307679 w 6513603"/>
              <a:gd name="connsiteY6" fmla="*/ 1846040 h 1846040"/>
              <a:gd name="connsiteX7" fmla="*/ 0 w 6513603"/>
              <a:gd name="connsiteY7" fmla="*/ 1538361 h 1846040"/>
              <a:gd name="connsiteX8" fmla="*/ 0 w 6513603"/>
              <a:gd name="connsiteY8" fmla="*/ 307679 h 184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13603" h="1846040">
                <a:moveTo>
                  <a:pt x="0" y="307679"/>
                </a:moveTo>
                <a:cubicBezTo>
                  <a:pt x="0" y="137753"/>
                  <a:pt x="137753" y="0"/>
                  <a:pt x="307679" y="0"/>
                </a:cubicBezTo>
                <a:lnTo>
                  <a:pt x="6205924" y="0"/>
                </a:lnTo>
                <a:cubicBezTo>
                  <a:pt x="6375850" y="0"/>
                  <a:pt x="6513603" y="137753"/>
                  <a:pt x="6513603" y="307679"/>
                </a:cubicBezTo>
                <a:lnTo>
                  <a:pt x="6513603" y="1538361"/>
                </a:lnTo>
                <a:cubicBezTo>
                  <a:pt x="6513603" y="1708287"/>
                  <a:pt x="6375850" y="1846040"/>
                  <a:pt x="6205924" y="1846040"/>
                </a:cubicBezTo>
                <a:lnTo>
                  <a:pt x="307679" y="1846040"/>
                </a:lnTo>
                <a:cubicBezTo>
                  <a:pt x="137753" y="1846040"/>
                  <a:pt x="0" y="1708287"/>
                  <a:pt x="0" y="1538361"/>
                </a:cubicBezTo>
                <a:lnTo>
                  <a:pt x="0" y="30767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680693"/>
              <a:satOff val="1227"/>
              <a:lumOff val="1372"/>
              <a:alphaOff val="0"/>
            </a:schemeClr>
          </a:fillRef>
          <a:effectRef idx="0">
            <a:schemeClr val="accent5">
              <a:hueOff val="680693"/>
              <a:satOff val="1227"/>
              <a:lumOff val="137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5846" tIns="215846" rIns="215846" bIns="215846" numCol="1" spcCol="1270" anchor="ctr" anchorCtr="0">
            <a:noAutofit/>
          </a:bodyPr>
          <a:lstStyle/>
          <a:p>
            <a:pPr marL="0" lvl="0" indent="0" algn="l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300" kern="1200" dirty="0"/>
              <a:t>Element </a:t>
            </a:r>
            <a:r>
              <a:rPr lang="en-US" sz="3300" kern="1200" dirty="0" err="1"/>
              <a:t>merupakan</a:t>
            </a:r>
            <a:r>
              <a:rPr lang="en-US" sz="3300" kern="1200" dirty="0"/>
              <a:t> </a:t>
            </a:r>
            <a:r>
              <a:rPr lang="en-US" sz="3300" kern="1200" dirty="0" err="1"/>
              <a:t>istilah</a:t>
            </a:r>
            <a:r>
              <a:rPr lang="en-US" sz="3300" kern="1200" dirty="0"/>
              <a:t> </a:t>
            </a:r>
            <a:r>
              <a:rPr lang="en-US" sz="3300" kern="1200" dirty="0" err="1"/>
              <a:t>bagi</a:t>
            </a:r>
            <a:r>
              <a:rPr lang="en-US" sz="3300" kern="1200" dirty="0"/>
              <a:t> </a:t>
            </a:r>
            <a:r>
              <a:rPr lang="en-US" sz="3300" kern="1200" dirty="0" err="1"/>
              <a:t>komponen</a:t>
            </a:r>
            <a:r>
              <a:rPr lang="en-US" sz="3300" kern="1200" dirty="0"/>
              <a:t> – </a:t>
            </a:r>
            <a:r>
              <a:rPr lang="en-US" sz="3300" kern="1200" dirty="0" err="1"/>
              <a:t>komponen</a:t>
            </a:r>
            <a:r>
              <a:rPr lang="en-US" sz="3300" kern="1200" dirty="0"/>
              <a:t> </a:t>
            </a:r>
            <a:r>
              <a:rPr lang="en-US" sz="3300" kern="1200" dirty="0" err="1"/>
              <a:t>dasar</a:t>
            </a:r>
            <a:r>
              <a:rPr lang="en-US" sz="3300" kern="1200" dirty="0"/>
              <a:t> </a:t>
            </a:r>
            <a:r>
              <a:rPr lang="en-US" sz="3300" kern="1200" dirty="0" err="1"/>
              <a:t>pembentuk</a:t>
            </a:r>
            <a:r>
              <a:rPr lang="en-US" sz="3300" kern="1200" dirty="0"/>
              <a:t> </a:t>
            </a:r>
            <a:r>
              <a:rPr lang="en-US" sz="3300" kern="1200" dirty="0" err="1"/>
              <a:t>dokumen</a:t>
            </a:r>
            <a:r>
              <a:rPr lang="en-US" sz="3300" kern="1200" dirty="0"/>
              <a:t> HTML. 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615564A-A791-447C-BE5D-EA02E17C50BF}"/>
              </a:ext>
            </a:extLst>
          </p:cNvPr>
          <p:cNvSpPr/>
          <p:nvPr/>
        </p:nvSpPr>
        <p:spPr>
          <a:xfrm>
            <a:off x="5194300" y="4431697"/>
            <a:ext cx="6513603" cy="1846040"/>
          </a:xfrm>
          <a:custGeom>
            <a:avLst/>
            <a:gdLst>
              <a:gd name="connsiteX0" fmla="*/ 0 w 6513603"/>
              <a:gd name="connsiteY0" fmla="*/ 307679 h 1846040"/>
              <a:gd name="connsiteX1" fmla="*/ 307679 w 6513603"/>
              <a:gd name="connsiteY1" fmla="*/ 0 h 1846040"/>
              <a:gd name="connsiteX2" fmla="*/ 6205924 w 6513603"/>
              <a:gd name="connsiteY2" fmla="*/ 0 h 1846040"/>
              <a:gd name="connsiteX3" fmla="*/ 6513603 w 6513603"/>
              <a:gd name="connsiteY3" fmla="*/ 307679 h 1846040"/>
              <a:gd name="connsiteX4" fmla="*/ 6513603 w 6513603"/>
              <a:gd name="connsiteY4" fmla="*/ 1538361 h 1846040"/>
              <a:gd name="connsiteX5" fmla="*/ 6205924 w 6513603"/>
              <a:gd name="connsiteY5" fmla="*/ 1846040 h 1846040"/>
              <a:gd name="connsiteX6" fmla="*/ 307679 w 6513603"/>
              <a:gd name="connsiteY6" fmla="*/ 1846040 h 1846040"/>
              <a:gd name="connsiteX7" fmla="*/ 0 w 6513603"/>
              <a:gd name="connsiteY7" fmla="*/ 1538361 h 1846040"/>
              <a:gd name="connsiteX8" fmla="*/ 0 w 6513603"/>
              <a:gd name="connsiteY8" fmla="*/ 307679 h 184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13603" h="1846040">
                <a:moveTo>
                  <a:pt x="0" y="307679"/>
                </a:moveTo>
                <a:cubicBezTo>
                  <a:pt x="0" y="137753"/>
                  <a:pt x="137753" y="0"/>
                  <a:pt x="307679" y="0"/>
                </a:cubicBezTo>
                <a:lnTo>
                  <a:pt x="6205924" y="0"/>
                </a:lnTo>
                <a:cubicBezTo>
                  <a:pt x="6375850" y="0"/>
                  <a:pt x="6513603" y="137753"/>
                  <a:pt x="6513603" y="307679"/>
                </a:cubicBezTo>
                <a:lnTo>
                  <a:pt x="6513603" y="1538361"/>
                </a:lnTo>
                <a:cubicBezTo>
                  <a:pt x="6513603" y="1708287"/>
                  <a:pt x="6375850" y="1846040"/>
                  <a:pt x="6205924" y="1846040"/>
                </a:cubicBezTo>
                <a:lnTo>
                  <a:pt x="307679" y="1846040"/>
                </a:lnTo>
                <a:cubicBezTo>
                  <a:pt x="137753" y="1846040"/>
                  <a:pt x="0" y="1708287"/>
                  <a:pt x="0" y="1538361"/>
                </a:cubicBezTo>
                <a:lnTo>
                  <a:pt x="0" y="30767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1361386"/>
              <a:satOff val="2454"/>
              <a:lumOff val="2744"/>
              <a:alphaOff val="0"/>
            </a:schemeClr>
          </a:fillRef>
          <a:effectRef idx="0">
            <a:schemeClr val="accent5">
              <a:hueOff val="1361386"/>
              <a:satOff val="2454"/>
              <a:lumOff val="274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5846" tIns="215846" rIns="215846" bIns="215846" numCol="1" spcCol="1270" anchor="ctr" anchorCtr="0">
            <a:noAutofit/>
          </a:bodyPr>
          <a:lstStyle/>
          <a:p>
            <a:pPr marL="0" lvl="0" indent="0" algn="l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300" kern="1200" dirty="0" err="1"/>
              <a:t>Contoh</a:t>
            </a:r>
            <a:r>
              <a:rPr lang="en-US" sz="3300" kern="1200" dirty="0"/>
              <a:t> : head, body, paragraph, list, table</a:t>
            </a:r>
          </a:p>
        </p:txBody>
      </p:sp>
    </p:spTree>
    <p:extLst>
      <p:ext uri="{BB962C8B-B14F-4D97-AF65-F5344CB8AC3E}">
        <p14:creationId xmlns:p14="http://schemas.microsoft.com/office/powerpoint/2010/main" val="109087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5A7BF-DC2D-4692-9B24-DB7384B10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tag</a:t>
            </a:r>
            <a:endParaRPr lang="en-ID">
              <a:solidFill>
                <a:srgbClr val="FFFFFF"/>
              </a:solidFill>
            </a:endParaRPr>
          </a:p>
        </p:txBody>
      </p:sp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E689C66D-7167-4A42-8854-E60B73A8903E}"/>
              </a:ext>
            </a:extLst>
          </p:cNvPr>
          <p:cNvSpPr/>
          <p:nvPr/>
        </p:nvSpPr>
        <p:spPr>
          <a:xfrm>
            <a:off x="5459413" y="642938"/>
            <a:ext cx="6089650" cy="0"/>
          </a:xfrm>
          <a:prstGeom prst="line">
            <a:avLst/>
          </a:prstGeom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479BE7B-B9FC-4F6E-BD5C-A8EC6BB14F40}"/>
              </a:ext>
            </a:extLst>
          </p:cNvPr>
          <p:cNvSpPr/>
          <p:nvPr/>
        </p:nvSpPr>
        <p:spPr>
          <a:xfrm>
            <a:off x="5459413" y="642938"/>
            <a:ext cx="6089650" cy="1393031"/>
          </a:xfrm>
          <a:custGeom>
            <a:avLst/>
            <a:gdLst>
              <a:gd name="connsiteX0" fmla="*/ 0 w 6089650"/>
              <a:gd name="connsiteY0" fmla="*/ 0 h 1393031"/>
              <a:gd name="connsiteX1" fmla="*/ 6089650 w 6089650"/>
              <a:gd name="connsiteY1" fmla="*/ 0 h 1393031"/>
              <a:gd name="connsiteX2" fmla="*/ 6089650 w 6089650"/>
              <a:gd name="connsiteY2" fmla="*/ 1393031 h 1393031"/>
              <a:gd name="connsiteX3" fmla="*/ 0 w 6089650"/>
              <a:gd name="connsiteY3" fmla="*/ 1393031 h 1393031"/>
              <a:gd name="connsiteX4" fmla="*/ 0 w 6089650"/>
              <a:gd name="connsiteY4" fmla="*/ 0 h 1393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89650" h="1393031">
                <a:moveTo>
                  <a:pt x="0" y="0"/>
                </a:moveTo>
                <a:lnTo>
                  <a:pt x="6089650" y="0"/>
                </a:lnTo>
                <a:lnTo>
                  <a:pt x="6089650" y="1393031"/>
                </a:lnTo>
                <a:lnTo>
                  <a:pt x="0" y="139303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marL="0" lvl="0" indent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800" kern="1200" dirty="0" err="1"/>
              <a:t>Untuk</a:t>
            </a:r>
            <a:r>
              <a:rPr lang="en-US" sz="2800" kern="1200" dirty="0"/>
              <a:t> </a:t>
            </a:r>
            <a:r>
              <a:rPr lang="en-US" sz="2800" kern="1200" dirty="0" err="1"/>
              <a:t>menandai</a:t>
            </a:r>
            <a:r>
              <a:rPr lang="en-US" sz="2800" kern="1200" dirty="0"/>
              <a:t> </a:t>
            </a:r>
            <a:r>
              <a:rPr lang="en-US" sz="2800" kern="1200" dirty="0" err="1"/>
              <a:t>berbagai</a:t>
            </a:r>
            <a:r>
              <a:rPr lang="en-US" sz="2800" kern="1200" dirty="0"/>
              <a:t> </a:t>
            </a:r>
            <a:r>
              <a:rPr lang="en-US" sz="2800" kern="1200" dirty="0" err="1"/>
              <a:t>elemen</a:t>
            </a:r>
            <a:r>
              <a:rPr lang="en-US" sz="2800" kern="1200" dirty="0"/>
              <a:t> </a:t>
            </a:r>
            <a:r>
              <a:rPr lang="en-US" sz="2800" kern="1200" dirty="0" err="1"/>
              <a:t>dalam</a:t>
            </a:r>
            <a:r>
              <a:rPr lang="en-US" sz="2800" kern="1200" dirty="0"/>
              <a:t> </a:t>
            </a:r>
            <a:r>
              <a:rPr lang="en-US" sz="2800" kern="1200" dirty="0" err="1"/>
              <a:t>suatu</a:t>
            </a:r>
            <a:r>
              <a:rPr lang="en-US" sz="2800" kern="1200" dirty="0"/>
              <a:t> </a:t>
            </a:r>
            <a:r>
              <a:rPr lang="en-US" sz="2800" kern="1200" dirty="0" err="1"/>
              <a:t>dokumen</a:t>
            </a:r>
            <a:r>
              <a:rPr lang="en-US" sz="2800" kern="1200" dirty="0"/>
              <a:t> HTML, </a:t>
            </a:r>
            <a:r>
              <a:rPr lang="en-US" sz="2800" kern="1200" dirty="0" err="1"/>
              <a:t>kita</a:t>
            </a:r>
            <a:r>
              <a:rPr lang="en-US" sz="2800" kern="1200" dirty="0"/>
              <a:t> </a:t>
            </a:r>
            <a:r>
              <a:rPr lang="en-US" sz="2800" kern="1200" dirty="0" err="1"/>
              <a:t>menggunakan</a:t>
            </a:r>
            <a:r>
              <a:rPr lang="en-US" sz="2800" kern="1200" dirty="0"/>
              <a:t> tag. </a:t>
            </a:r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AAEE9ED3-1110-4C0C-9EA6-B7A51742E4A0}"/>
              </a:ext>
            </a:extLst>
          </p:cNvPr>
          <p:cNvSpPr/>
          <p:nvPr/>
        </p:nvSpPr>
        <p:spPr>
          <a:xfrm>
            <a:off x="5459413" y="2035969"/>
            <a:ext cx="6089650" cy="0"/>
          </a:xfrm>
          <a:prstGeom prst="line">
            <a:avLst/>
          </a:prstGeom>
        </p:spPr>
        <p:style>
          <a:lnRef idx="2">
            <a:schemeClr val="accent5">
              <a:hueOff val="453795"/>
              <a:satOff val="818"/>
              <a:lumOff val="915"/>
              <a:alphaOff val="0"/>
            </a:schemeClr>
          </a:lnRef>
          <a:fillRef idx="1">
            <a:schemeClr val="accent5">
              <a:hueOff val="453795"/>
              <a:satOff val="818"/>
              <a:lumOff val="915"/>
              <a:alphaOff val="0"/>
            </a:schemeClr>
          </a:fillRef>
          <a:effectRef idx="0">
            <a:schemeClr val="accent5">
              <a:hueOff val="453795"/>
              <a:satOff val="818"/>
              <a:lumOff val="915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186F262-3D06-4ED9-A1C2-04875CEBD50E}"/>
              </a:ext>
            </a:extLst>
          </p:cNvPr>
          <p:cNvSpPr/>
          <p:nvPr/>
        </p:nvSpPr>
        <p:spPr>
          <a:xfrm>
            <a:off x="5459413" y="2035969"/>
            <a:ext cx="6089650" cy="1393031"/>
          </a:xfrm>
          <a:custGeom>
            <a:avLst/>
            <a:gdLst>
              <a:gd name="connsiteX0" fmla="*/ 0 w 6089650"/>
              <a:gd name="connsiteY0" fmla="*/ 0 h 1393031"/>
              <a:gd name="connsiteX1" fmla="*/ 6089650 w 6089650"/>
              <a:gd name="connsiteY1" fmla="*/ 0 h 1393031"/>
              <a:gd name="connsiteX2" fmla="*/ 6089650 w 6089650"/>
              <a:gd name="connsiteY2" fmla="*/ 1393031 h 1393031"/>
              <a:gd name="connsiteX3" fmla="*/ 0 w 6089650"/>
              <a:gd name="connsiteY3" fmla="*/ 1393031 h 1393031"/>
              <a:gd name="connsiteX4" fmla="*/ 0 w 6089650"/>
              <a:gd name="connsiteY4" fmla="*/ 0 h 1393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89650" h="1393031">
                <a:moveTo>
                  <a:pt x="0" y="0"/>
                </a:moveTo>
                <a:lnTo>
                  <a:pt x="6089650" y="0"/>
                </a:lnTo>
                <a:lnTo>
                  <a:pt x="6089650" y="1393031"/>
                </a:lnTo>
                <a:lnTo>
                  <a:pt x="0" y="139303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marL="0" lvl="0" indent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800" kern="1200" dirty="0"/>
              <a:t>Tag HTML </a:t>
            </a:r>
            <a:r>
              <a:rPr lang="en-US" sz="2800" kern="1200" dirty="0" err="1"/>
              <a:t>terdiri</a:t>
            </a:r>
            <a:r>
              <a:rPr lang="en-US" sz="2800" kern="1200" dirty="0"/>
              <a:t> </a:t>
            </a:r>
            <a:r>
              <a:rPr lang="en-US" sz="2800" kern="1200" dirty="0" err="1"/>
              <a:t>atas</a:t>
            </a:r>
            <a:r>
              <a:rPr lang="en-US" sz="2800" kern="1200" dirty="0"/>
              <a:t> </a:t>
            </a:r>
            <a:r>
              <a:rPr lang="en-US" sz="2800" kern="1200" dirty="0" err="1"/>
              <a:t>sebuah</a:t>
            </a:r>
            <a:r>
              <a:rPr lang="en-US" sz="2800" kern="1200" dirty="0"/>
              <a:t> </a:t>
            </a:r>
            <a:r>
              <a:rPr lang="en-US" sz="2800" kern="1200" dirty="0" err="1"/>
              <a:t>kurung</a:t>
            </a:r>
            <a:r>
              <a:rPr lang="en-US" sz="2800" kern="1200" dirty="0"/>
              <a:t> </a:t>
            </a:r>
            <a:r>
              <a:rPr lang="en-US" sz="2800" kern="1200" dirty="0" err="1"/>
              <a:t>sudut</a:t>
            </a:r>
            <a:r>
              <a:rPr lang="en-US" sz="2800" kern="1200" dirty="0"/>
              <a:t> </a:t>
            </a:r>
            <a:r>
              <a:rPr lang="en-US" sz="2800" kern="1200" dirty="0" err="1"/>
              <a:t>kiri</a:t>
            </a:r>
            <a:r>
              <a:rPr lang="en-US" sz="2800" kern="1200" dirty="0"/>
              <a:t> “</a:t>
            </a:r>
            <a:r>
              <a:rPr lang="en-US" sz="2800" kern="1200" dirty="0">
                <a:solidFill>
                  <a:srgbClr val="FF0000"/>
                </a:solidFill>
              </a:rPr>
              <a:t>&lt;</a:t>
            </a:r>
            <a:r>
              <a:rPr lang="en-US" sz="2800" kern="1200" dirty="0"/>
              <a:t>“ </a:t>
            </a:r>
            <a:r>
              <a:rPr lang="en-US" sz="2800" kern="1200" dirty="0" err="1"/>
              <a:t>sebuah</a:t>
            </a:r>
            <a:r>
              <a:rPr lang="en-US" sz="2800" kern="1200" dirty="0"/>
              <a:t> </a:t>
            </a:r>
            <a:r>
              <a:rPr lang="en-US" sz="2800" kern="1200" dirty="0" err="1"/>
              <a:t>nama</a:t>
            </a:r>
            <a:r>
              <a:rPr lang="en-US" sz="2800" kern="1200" dirty="0"/>
              <a:t> tag dan </a:t>
            </a:r>
            <a:r>
              <a:rPr lang="en-US" sz="2800" kern="1200" dirty="0" err="1"/>
              <a:t>sebuah</a:t>
            </a:r>
            <a:r>
              <a:rPr lang="en-US" sz="2800" kern="1200" dirty="0"/>
              <a:t> </a:t>
            </a:r>
            <a:r>
              <a:rPr lang="en-US" sz="2800" kern="1200" dirty="0" err="1"/>
              <a:t>kurung</a:t>
            </a:r>
            <a:r>
              <a:rPr lang="en-US" sz="2800" kern="1200" dirty="0"/>
              <a:t> </a:t>
            </a:r>
            <a:r>
              <a:rPr lang="en-US" sz="2800" kern="1200" dirty="0" err="1"/>
              <a:t>sudut</a:t>
            </a:r>
            <a:r>
              <a:rPr lang="en-US" sz="2800" kern="1200" dirty="0"/>
              <a:t> </a:t>
            </a:r>
            <a:r>
              <a:rPr lang="en-US" sz="2800" kern="1200" dirty="0" err="1"/>
              <a:t>kanan</a:t>
            </a:r>
            <a:r>
              <a:rPr lang="en-US" sz="2800" kern="1200" dirty="0"/>
              <a:t> “</a:t>
            </a:r>
            <a:r>
              <a:rPr lang="en-US" sz="2800" kern="1200" dirty="0">
                <a:solidFill>
                  <a:srgbClr val="FF0000"/>
                </a:solidFill>
              </a:rPr>
              <a:t>&gt;</a:t>
            </a:r>
            <a:r>
              <a:rPr lang="en-US" sz="2800" kern="1200" dirty="0"/>
              <a:t>”</a:t>
            </a: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A4EBFF94-4961-48CD-B335-899AF84C9F5E}"/>
              </a:ext>
            </a:extLst>
          </p:cNvPr>
          <p:cNvSpPr/>
          <p:nvPr/>
        </p:nvSpPr>
        <p:spPr>
          <a:xfrm>
            <a:off x="5459413" y="3429000"/>
            <a:ext cx="6089650" cy="0"/>
          </a:xfrm>
          <a:prstGeom prst="line">
            <a:avLst/>
          </a:prstGeom>
        </p:spPr>
        <p:style>
          <a:lnRef idx="2">
            <a:schemeClr val="accent5">
              <a:hueOff val="907591"/>
              <a:satOff val="1636"/>
              <a:lumOff val="1829"/>
              <a:alphaOff val="0"/>
            </a:schemeClr>
          </a:lnRef>
          <a:fillRef idx="1">
            <a:schemeClr val="accent5">
              <a:hueOff val="907591"/>
              <a:satOff val="1636"/>
              <a:lumOff val="1829"/>
              <a:alphaOff val="0"/>
            </a:schemeClr>
          </a:fillRef>
          <a:effectRef idx="0">
            <a:schemeClr val="accent5">
              <a:hueOff val="907591"/>
              <a:satOff val="1636"/>
              <a:lumOff val="1829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805B1E2-503B-41DC-8D7F-928E27BFBAC7}"/>
              </a:ext>
            </a:extLst>
          </p:cNvPr>
          <p:cNvSpPr/>
          <p:nvPr/>
        </p:nvSpPr>
        <p:spPr>
          <a:xfrm>
            <a:off x="5459413" y="3429000"/>
            <a:ext cx="6089650" cy="1393031"/>
          </a:xfrm>
          <a:custGeom>
            <a:avLst/>
            <a:gdLst>
              <a:gd name="connsiteX0" fmla="*/ 0 w 6089650"/>
              <a:gd name="connsiteY0" fmla="*/ 0 h 1393031"/>
              <a:gd name="connsiteX1" fmla="*/ 6089650 w 6089650"/>
              <a:gd name="connsiteY1" fmla="*/ 0 h 1393031"/>
              <a:gd name="connsiteX2" fmla="*/ 6089650 w 6089650"/>
              <a:gd name="connsiteY2" fmla="*/ 1393031 h 1393031"/>
              <a:gd name="connsiteX3" fmla="*/ 0 w 6089650"/>
              <a:gd name="connsiteY3" fmla="*/ 1393031 h 1393031"/>
              <a:gd name="connsiteX4" fmla="*/ 0 w 6089650"/>
              <a:gd name="connsiteY4" fmla="*/ 0 h 1393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89650" h="1393031">
                <a:moveTo>
                  <a:pt x="0" y="0"/>
                </a:moveTo>
                <a:lnTo>
                  <a:pt x="6089650" y="0"/>
                </a:lnTo>
                <a:lnTo>
                  <a:pt x="6089650" y="1393031"/>
                </a:lnTo>
                <a:lnTo>
                  <a:pt x="0" y="139303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marL="0" lvl="0" indent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800" kern="1200" dirty="0"/>
              <a:t>Tag </a:t>
            </a:r>
            <a:r>
              <a:rPr lang="en-US" sz="2800" kern="1200" dirty="0" err="1"/>
              <a:t>umum</a:t>
            </a:r>
            <a:r>
              <a:rPr lang="en-US" sz="2800" kern="1200" dirty="0"/>
              <a:t> </a:t>
            </a:r>
            <a:r>
              <a:rPr lang="en-US" sz="2800" kern="1200" dirty="0" err="1"/>
              <a:t>nya</a:t>
            </a:r>
            <a:r>
              <a:rPr lang="en-US" sz="2800" kern="1200" dirty="0"/>
              <a:t> </a:t>
            </a:r>
            <a:r>
              <a:rPr lang="en-US" sz="2800" kern="1200" dirty="0" err="1"/>
              <a:t>berpasangan</a:t>
            </a:r>
            <a:r>
              <a:rPr lang="en-US" sz="2800" kern="1200" dirty="0"/>
              <a:t> </a:t>
            </a:r>
            <a:r>
              <a:rPr lang="en-US" sz="2800" kern="1200" dirty="0" err="1"/>
              <a:t>seperti</a:t>
            </a:r>
            <a:r>
              <a:rPr lang="en-US" sz="2800" kern="1200" dirty="0"/>
              <a:t> </a:t>
            </a:r>
            <a:r>
              <a:rPr lang="en-US" sz="2800" kern="1200" dirty="0">
                <a:solidFill>
                  <a:srgbClr val="FF0000"/>
                </a:solidFill>
              </a:rPr>
              <a:t>(&lt;H1&gt; </a:t>
            </a:r>
            <a:r>
              <a:rPr lang="en-US" sz="2800" kern="1200" dirty="0"/>
              <a:t>Hello </a:t>
            </a:r>
            <a:r>
              <a:rPr lang="en-US" sz="2800" kern="1200" dirty="0">
                <a:solidFill>
                  <a:srgbClr val="FF0000"/>
                </a:solidFill>
              </a:rPr>
              <a:t>&lt;/H1&gt;)</a:t>
            </a: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FEB39604-19F8-4E02-A85D-2ECC131C48D8}"/>
              </a:ext>
            </a:extLst>
          </p:cNvPr>
          <p:cNvSpPr/>
          <p:nvPr/>
        </p:nvSpPr>
        <p:spPr>
          <a:xfrm>
            <a:off x="5459413" y="4822031"/>
            <a:ext cx="6089650" cy="0"/>
          </a:xfrm>
          <a:prstGeom prst="line">
            <a:avLst/>
          </a:prstGeom>
        </p:spPr>
        <p:style>
          <a:lnRef idx="2">
            <a:schemeClr val="accent5">
              <a:hueOff val="1361386"/>
              <a:satOff val="2454"/>
              <a:lumOff val="2744"/>
              <a:alphaOff val="0"/>
            </a:schemeClr>
          </a:lnRef>
          <a:fillRef idx="1">
            <a:schemeClr val="accent5">
              <a:hueOff val="1361386"/>
              <a:satOff val="2454"/>
              <a:lumOff val="2744"/>
              <a:alphaOff val="0"/>
            </a:schemeClr>
          </a:fillRef>
          <a:effectRef idx="0">
            <a:schemeClr val="accent5">
              <a:hueOff val="1361386"/>
              <a:satOff val="2454"/>
              <a:lumOff val="2744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47C365A-00C1-4CF1-A6FC-F887F7AFF137}"/>
              </a:ext>
            </a:extLst>
          </p:cNvPr>
          <p:cNvSpPr/>
          <p:nvPr/>
        </p:nvSpPr>
        <p:spPr>
          <a:xfrm>
            <a:off x="5459413" y="4822031"/>
            <a:ext cx="6089650" cy="1393031"/>
          </a:xfrm>
          <a:custGeom>
            <a:avLst/>
            <a:gdLst>
              <a:gd name="connsiteX0" fmla="*/ 0 w 6089650"/>
              <a:gd name="connsiteY0" fmla="*/ 0 h 1393031"/>
              <a:gd name="connsiteX1" fmla="*/ 6089650 w 6089650"/>
              <a:gd name="connsiteY1" fmla="*/ 0 h 1393031"/>
              <a:gd name="connsiteX2" fmla="*/ 6089650 w 6089650"/>
              <a:gd name="connsiteY2" fmla="*/ 1393031 h 1393031"/>
              <a:gd name="connsiteX3" fmla="*/ 0 w 6089650"/>
              <a:gd name="connsiteY3" fmla="*/ 1393031 h 1393031"/>
              <a:gd name="connsiteX4" fmla="*/ 0 w 6089650"/>
              <a:gd name="connsiteY4" fmla="*/ 0 h 1393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89650" h="1393031">
                <a:moveTo>
                  <a:pt x="0" y="0"/>
                </a:moveTo>
                <a:lnTo>
                  <a:pt x="6089650" y="0"/>
                </a:lnTo>
                <a:lnTo>
                  <a:pt x="6089650" y="1393031"/>
                </a:lnTo>
                <a:lnTo>
                  <a:pt x="0" y="139303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marL="0" lvl="0" indent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800" kern="1200" dirty="0"/>
              <a:t>Tag yang </a:t>
            </a:r>
            <a:r>
              <a:rPr lang="en-US" sz="2800" kern="1200" dirty="0" err="1"/>
              <a:t>menjadi</a:t>
            </a:r>
            <a:r>
              <a:rPr lang="en-US" sz="2800" kern="1200" dirty="0"/>
              <a:t> </a:t>
            </a:r>
            <a:r>
              <a:rPr lang="en-US" sz="2800" kern="1200" dirty="0" err="1"/>
              <a:t>pasangan</a:t>
            </a:r>
            <a:r>
              <a:rPr lang="en-US" sz="2800" kern="1200" dirty="0"/>
              <a:t> (tag </a:t>
            </a:r>
            <a:r>
              <a:rPr lang="en-US" sz="2800" kern="1200" dirty="0" err="1"/>
              <a:t>penutup</a:t>
            </a:r>
            <a:r>
              <a:rPr lang="en-US" sz="2800" kern="1200" dirty="0"/>
              <a:t>) </a:t>
            </a:r>
            <a:r>
              <a:rPr lang="en-US" sz="2800" kern="1200" dirty="0" err="1"/>
              <a:t>selalu</a:t>
            </a:r>
            <a:r>
              <a:rPr lang="en-US" sz="2800" kern="1200" dirty="0"/>
              <a:t> </a:t>
            </a:r>
            <a:r>
              <a:rPr lang="en-US" sz="2800" kern="1200" dirty="0" err="1"/>
              <a:t>diawali</a:t>
            </a:r>
            <a:r>
              <a:rPr lang="en-US" sz="2800" kern="1200" dirty="0"/>
              <a:t> </a:t>
            </a:r>
            <a:r>
              <a:rPr lang="en-US" sz="2800" kern="1200" dirty="0" err="1"/>
              <a:t>dengan</a:t>
            </a:r>
            <a:r>
              <a:rPr lang="en-US" sz="2800" kern="1200" dirty="0"/>
              <a:t> </a:t>
            </a:r>
            <a:r>
              <a:rPr lang="en-US" sz="2800" kern="1200" dirty="0" err="1"/>
              <a:t>karakter</a:t>
            </a:r>
            <a:r>
              <a:rPr lang="en-US" sz="2800" kern="1200" dirty="0"/>
              <a:t> </a:t>
            </a:r>
            <a:r>
              <a:rPr lang="en-US" sz="2800" kern="1200" dirty="0" err="1"/>
              <a:t>garis</a:t>
            </a:r>
            <a:r>
              <a:rPr lang="en-US" sz="2800" kern="1200" dirty="0"/>
              <a:t> miring “</a:t>
            </a:r>
            <a:r>
              <a:rPr lang="en-US" sz="2800" kern="1200" dirty="0">
                <a:solidFill>
                  <a:srgbClr val="FF0000"/>
                </a:solidFill>
              </a:rPr>
              <a:t>/</a:t>
            </a:r>
            <a:r>
              <a:rPr lang="en-US" sz="2800" kern="1200" dirty="0"/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71560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E9498-4B3A-49C2-A677-4DEA19C79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3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Penulisan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tag 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secara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umum</a:t>
            </a: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79075-E1C1-4655-B703-4DD012D1A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3695944"/>
            <a:ext cx="9144000" cy="138974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480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&lt;</a:t>
            </a:r>
            <a:r>
              <a:rPr lang="en-US" sz="4800" kern="1200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nama</a:t>
            </a:r>
            <a:r>
              <a:rPr lang="en-US" sz="480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tag&gt; ….&lt;/</a:t>
            </a:r>
            <a:r>
              <a:rPr lang="en-US" sz="4800" kern="1200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nama</a:t>
            </a:r>
            <a:r>
              <a:rPr lang="en-US" sz="480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tag&gt;</a:t>
            </a:r>
          </a:p>
        </p:txBody>
      </p:sp>
    </p:spTree>
    <p:extLst>
      <p:ext uri="{BB962C8B-B14F-4D97-AF65-F5344CB8AC3E}">
        <p14:creationId xmlns:p14="http://schemas.microsoft.com/office/powerpoint/2010/main" val="172307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CFE84-0F74-4EDC-A909-893AD0B0B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41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Elemen</a:t>
            </a:r>
            <a:r>
              <a:rPr lang="en-US" sz="4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minimum yang </a:t>
            </a:r>
            <a:r>
              <a:rPr lang="en-US" sz="41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dibutuhkan</a:t>
            </a:r>
            <a:r>
              <a:rPr lang="en-US" sz="4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1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untuk</a:t>
            </a:r>
            <a:r>
              <a:rPr lang="en-US" sz="4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1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membuat</a:t>
            </a:r>
            <a:r>
              <a:rPr lang="en-US" sz="4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1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dokumen</a:t>
            </a:r>
            <a:r>
              <a:rPr lang="en-US" sz="4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HTML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E5B09C-E716-458D-B53A-29BD5AD15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7130" y="321177"/>
            <a:ext cx="5986670" cy="58557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&lt;!doctype html&gt;</a:t>
            </a:r>
          </a:p>
          <a:p>
            <a:pPr marL="0" indent="0">
              <a:buNone/>
            </a:pPr>
            <a:r>
              <a:rPr lang="en-US" sz="3600" dirty="0"/>
              <a:t>&lt;html&gt;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&lt;head&gt;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	&lt;title&gt; hello world&lt;/title&gt;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&lt;/head&gt;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accent1"/>
                </a:solidFill>
              </a:rPr>
              <a:t>&lt;body&gt;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accent1"/>
                </a:solidFill>
              </a:rPr>
              <a:t>&lt;p&gt; Hello world HTML &lt;/p&gt;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accent1"/>
                </a:solidFill>
              </a:rPr>
              <a:t>&lt;/body&gt;</a:t>
            </a:r>
          </a:p>
          <a:p>
            <a:pPr marL="0" indent="0">
              <a:buNone/>
            </a:pPr>
            <a:r>
              <a:rPr lang="en-US" sz="3600" dirty="0"/>
              <a:t>&lt;/html&gt;</a:t>
            </a:r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101411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BD70010-5801-4ABB-8DFE-A8C4AA3C9A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Demo HTML</a:t>
            </a:r>
            <a:endParaRPr lang="id-ID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47FCA27-5518-409F-8230-9B2C2C2CC5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1436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6CF9B3-4AA2-49D0-A823-41BA5F76A9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Atribut</a:t>
            </a:r>
            <a:r>
              <a:rPr lang="en-US" dirty="0"/>
              <a:t> Tag HTML</a:t>
            </a:r>
            <a:endParaRPr lang="id-ID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D8B50A5-AED8-4BE0-88E6-891D5D8DDD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Next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41733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170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Element HTML </vt:lpstr>
      <vt:lpstr>Element pada HTML</vt:lpstr>
      <vt:lpstr>tag</vt:lpstr>
      <vt:lpstr>Penulisan tag secara umum</vt:lpstr>
      <vt:lpstr>Elemen minimum yang dibutuhkan untuk membuat dokumen HTML</vt:lpstr>
      <vt:lpstr>Demo HTML</vt:lpstr>
      <vt:lpstr>Atribut Tag HTML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Tag dasar HTML 5</dc:title>
  <dc:creator>irvan lewenusa</dc:creator>
  <cp:lastModifiedBy>irvan lewenusa</cp:lastModifiedBy>
  <cp:revision>13</cp:revision>
  <dcterms:created xsi:type="dcterms:W3CDTF">2019-11-28T19:07:32Z</dcterms:created>
  <dcterms:modified xsi:type="dcterms:W3CDTF">2020-03-23T17:02:46Z</dcterms:modified>
</cp:coreProperties>
</file>